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y="5143500" cx="9144000"/>
  <p:notesSz cx="6858000" cy="9144000"/>
  <p:embeddedFontLst>
    <p:embeddedFont>
      <p:font typeface="Proxima Nova"/>
      <p:regular r:id="rId72"/>
      <p:bold r:id="rId73"/>
      <p:italic r:id="rId74"/>
      <p:boldItalic r:id="rId75"/>
    </p:embeddedFont>
    <p:embeddedFont>
      <p:font typeface="Montserrat"/>
      <p:regular r:id="rId76"/>
      <p:bold r:id="rId77"/>
      <p:italic r:id="rId78"/>
      <p:boldItalic r:id="rId79"/>
    </p:embeddedFont>
    <p:embeddedFont>
      <p:font typeface="Lato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3" Type="http://schemas.openxmlformats.org/officeDocument/2006/relationships/font" Target="fonts/Lato-bold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Lato-regular.fntdata"/><Relationship Id="rId82" Type="http://schemas.openxmlformats.org/officeDocument/2006/relationships/font" Target="fonts/Lato-italic.fntdata"/><Relationship Id="rId81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ProximaNova-bold.fntdata"/><Relationship Id="rId72" Type="http://schemas.openxmlformats.org/officeDocument/2006/relationships/font" Target="fonts/ProximaNova-regular.fntdata"/><Relationship Id="rId31" Type="http://schemas.openxmlformats.org/officeDocument/2006/relationships/slide" Target="slides/slide26.xml"/><Relationship Id="rId75" Type="http://schemas.openxmlformats.org/officeDocument/2006/relationships/font" Target="fonts/ProximaNova-boldItalic.fntdata"/><Relationship Id="rId30" Type="http://schemas.openxmlformats.org/officeDocument/2006/relationships/slide" Target="slides/slide25.xml"/><Relationship Id="rId74" Type="http://schemas.openxmlformats.org/officeDocument/2006/relationships/font" Target="fonts/ProximaNova-italic.fntdata"/><Relationship Id="rId33" Type="http://schemas.openxmlformats.org/officeDocument/2006/relationships/slide" Target="slides/slide28.xml"/><Relationship Id="rId77" Type="http://schemas.openxmlformats.org/officeDocument/2006/relationships/font" Target="fonts/Montserrat-bold.fntdata"/><Relationship Id="rId32" Type="http://schemas.openxmlformats.org/officeDocument/2006/relationships/slide" Target="slides/slide27.xml"/><Relationship Id="rId76" Type="http://schemas.openxmlformats.org/officeDocument/2006/relationships/font" Target="fonts/Montserrat-regular.fntdata"/><Relationship Id="rId35" Type="http://schemas.openxmlformats.org/officeDocument/2006/relationships/slide" Target="slides/slide30.xml"/><Relationship Id="rId79" Type="http://schemas.openxmlformats.org/officeDocument/2006/relationships/font" Target="fonts/Montserrat-boldItalic.fntdata"/><Relationship Id="rId34" Type="http://schemas.openxmlformats.org/officeDocument/2006/relationships/slide" Target="slides/slide29.xml"/><Relationship Id="rId78" Type="http://schemas.openxmlformats.org/officeDocument/2006/relationships/font" Target="fonts/Montserrat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6b467f0b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6b467f0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6b467f0b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6b467f0b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6b467f0b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6b467f0b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6b467f0b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6b467f0b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6b467f0b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6b467f0b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6b467f0b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6b467f0b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6b467f0b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6b467f0b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6b467f0b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6b467f0b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6b467f0b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6b467f0b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82caf8b8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82caf8b8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82caf8b8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82caf8b8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82caf8b8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82caf8b8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82caf8b8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82caf8b8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82905ea5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82905ea5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82caf8b8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82caf8b8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82caf8b8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82caf8b8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82caf8b8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82caf8b8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82905ea5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82905ea5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82caf8b8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82caf8b8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82caf8b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82caf8b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82caf8b8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82caf8b8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8e55bb1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8e55bb1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82caf8b8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82caf8b8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82caf8b8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82caf8b8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82caf8b8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82caf8b8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82905ea5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82905ea5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82905ea5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82905ea5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82905ea5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82905ea5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82905ea5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82905ea5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82905ea5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82905ea5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82905ea5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82905ea5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82905ea5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82905ea5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8e55bb18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8e55bb18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82905ea5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82905ea5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82905ea59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82905ea5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2905ea5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2905ea5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82905ea5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82905ea5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82905ea59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82905ea5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82905ea5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82905ea5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82905ea5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82905ea5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82905ea59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82905ea5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13097fda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13097fda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13097fda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13097fda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8e55bb18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8e55bb18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13097fda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13097fda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82905ea59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82905ea5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82905ea5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82905ea5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13097fda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13097fda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13097fda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13097fda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13097fda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13097fda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13097fda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13097fda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513097fda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513097fda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13097fda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13097fda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82905ea59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582905ea59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8e55bb18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8e55bb18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13097fda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13097fda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13097fda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513097fda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13097fda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513097fda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82905ea59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82905ea5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82905ea5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82905ea5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13097fda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13097fda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582905ea59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582905ea59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8e55bb18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8e55bb18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82caf8b8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82caf8b8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6b467f0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6b467f0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komatsuamerica.com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volvoce.com/united-states/en-us/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hitachi.us/" TargetMode="External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liebherr.com/en/usa/products/construction-machines/construction-machines.html" TargetMode="External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anyglobal.com/" TargetMode="External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zoomlion-na.com/" TargetMode="External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terex.com/en" TargetMode="External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doosanequipment.com/dice/index.page?" TargetMode="External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deere.com/en/index.html" TargetMode="External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1.png"/></Relationships>
</file>

<file path=ppt/slides/_rels/slide65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terex.com/en" TargetMode="External"/><Relationship Id="rId10" Type="http://schemas.openxmlformats.org/officeDocument/2006/relationships/hyperlink" Target="https://zoomlion-na.com/" TargetMode="External"/><Relationship Id="rId13" Type="http://schemas.openxmlformats.org/officeDocument/2006/relationships/hyperlink" Target="https://www.deere.com/en/index.html" TargetMode="External"/><Relationship Id="rId12" Type="http://schemas.openxmlformats.org/officeDocument/2006/relationships/hyperlink" Target="http://www.doosanequipment.com/dice/index.page?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constructionreviewonline.com/2017/04/topconstruction-equipment-manufacturers/" TargetMode="External"/><Relationship Id="rId4" Type="http://schemas.openxmlformats.org/officeDocument/2006/relationships/hyperlink" Target="https://www.caterpillar.com/" TargetMode="External"/><Relationship Id="rId9" Type="http://schemas.openxmlformats.org/officeDocument/2006/relationships/hyperlink" Target="https://www.sanyglobal.com/" TargetMode="External"/><Relationship Id="rId5" Type="http://schemas.openxmlformats.org/officeDocument/2006/relationships/hyperlink" Target="https://www.komatsuamerica.com/" TargetMode="External"/><Relationship Id="rId6" Type="http://schemas.openxmlformats.org/officeDocument/2006/relationships/hyperlink" Target="https://www.volvoce.com/united-states/en-us/" TargetMode="External"/><Relationship Id="rId7" Type="http://schemas.openxmlformats.org/officeDocument/2006/relationships/hyperlink" Target="http://www.hitachi.us/" TargetMode="External"/><Relationship Id="rId8" Type="http://schemas.openxmlformats.org/officeDocument/2006/relationships/hyperlink" Target="https://www.liebherr.com/en/usa/products/construction-machines/construction-machines.html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caterpillar.com/" TargetMode="External"/><Relationship Id="rId4" Type="http://schemas.openxmlformats.org/officeDocument/2006/relationships/hyperlink" Target="https://www.komatsuamerica.com/" TargetMode="External"/><Relationship Id="rId11" Type="http://schemas.openxmlformats.org/officeDocument/2006/relationships/hyperlink" Target="https://www.deere.com/en/" TargetMode="External"/><Relationship Id="rId10" Type="http://schemas.openxmlformats.org/officeDocument/2006/relationships/hyperlink" Target="http://www.doosaninfracore.com/en/" TargetMode="External"/><Relationship Id="rId9" Type="http://schemas.openxmlformats.org/officeDocument/2006/relationships/hyperlink" Target="https://www.terex.com/" TargetMode="External"/><Relationship Id="rId5" Type="http://schemas.openxmlformats.org/officeDocument/2006/relationships/hyperlink" Target="https://www.volvoce.com/" TargetMode="External"/><Relationship Id="rId6" Type="http://schemas.openxmlformats.org/officeDocument/2006/relationships/hyperlink" Target="https://www.hitachicm.com/" TargetMode="External"/><Relationship Id="rId7" Type="http://schemas.openxmlformats.org/officeDocument/2006/relationships/hyperlink" Target="https://www.liebherr.com/en/deu/start/start-page.html" TargetMode="External"/><Relationship Id="rId8" Type="http://schemas.openxmlformats.org/officeDocument/2006/relationships/hyperlink" Target="http://www.sanyglobal.com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nstructionreviewonline.com/2017/04/topconstruction-equipment-manufacturer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caterpillar.com/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091450" y="1217575"/>
            <a:ext cx="58656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Website for the Heavy Machinery Industry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572000" y="3436750"/>
            <a:ext cx="4570500" cy="11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Course: CS 390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Team #: 6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Team Members: Brad, Tyler</a:t>
            </a:r>
            <a:endParaRPr/>
          </a:p>
        </p:txBody>
      </p:sp>
      <p:sp>
        <p:nvSpPr>
          <p:cNvPr id="136" name="Google Shape;136;p13"/>
          <p:cNvSpPr txBox="1"/>
          <p:nvPr>
            <p:ph idx="12" type="sldNum"/>
          </p:nvPr>
        </p:nvSpPr>
        <p:spPr>
          <a:xfrm>
            <a:off x="8550283" y="71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idx="12" type="sldNum"/>
          </p:nvPr>
        </p:nvSpPr>
        <p:spPr>
          <a:xfrm>
            <a:off x="8517158" y="67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206" name="Google Shape;206;p22"/>
          <p:cNvSpPr txBox="1"/>
          <p:nvPr/>
        </p:nvSpPr>
        <p:spPr>
          <a:xfrm>
            <a:off x="6639300" y="565275"/>
            <a:ext cx="219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#2: Komatsu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5513350" y="4526725"/>
            <a:ext cx="34806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https://www.komatsuamerica.com/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920125" y="154600"/>
            <a:ext cx="2744700" cy="4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Identified 20 Class Objects: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Company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Employees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System Admin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Service and support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Financing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Recent blogs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 Komatsu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box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Careers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Contacts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News and press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Site map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Social media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Videos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3243600" y="154600"/>
            <a:ext cx="2656800" cy="4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Identified 20 Functions: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website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locations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menu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Locate a distributor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Compare 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a quote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Manage your account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customer stories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press releases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jobs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for parts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Order parts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Schedule visit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Watch videos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Apply for lease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Renew lease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Convert to purchase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Return 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Share to social media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6025" y="1242213"/>
            <a:ext cx="3129825" cy="2563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idx="12" type="sldNum"/>
          </p:nvPr>
        </p:nvSpPr>
        <p:spPr>
          <a:xfrm>
            <a:off x="847245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</p:txBody>
      </p:sp>
      <p:sp>
        <p:nvSpPr>
          <p:cNvPr id="216" name="Google Shape;216;p23"/>
          <p:cNvSpPr txBox="1"/>
          <p:nvPr/>
        </p:nvSpPr>
        <p:spPr>
          <a:xfrm>
            <a:off x="6604200" y="254000"/>
            <a:ext cx="2539800" cy="11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#3: Volvo Construction Equipment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5278200" y="4491300"/>
            <a:ext cx="38658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</a:t>
            </a: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https://www.volvoce.com/united-states/en-us/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891825" y="98350"/>
            <a:ext cx="2744700" cy="4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Identified 20 Class Objects: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Company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Employees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Attachments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Services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About us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Contacts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Social media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Careers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box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Site map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Videos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System Admin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Events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3169575" y="98350"/>
            <a:ext cx="3028200" cy="45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Identified 20 Functions: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website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Change market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 a dealer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machine 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Download brochures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Contact us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attachments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Order attachments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 a request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Logout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Refine news stories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news stories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customer stories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Apply now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Register Customers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Register for events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Watch videos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images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Share to social media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325" y="1452800"/>
            <a:ext cx="3129824" cy="2153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idx="12" type="sldNum"/>
          </p:nvPr>
        </p:nvSpPr>
        <p:spPr>
          <a:xfrm>
            <a:off x="8543133" y="1549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  <p:sp>
        <p:nvSpPr>
          <p:cNvPr id="226" name="Google Shape;226;p24"/>
          <p:cNvSpPr txBox="1"/>
          <p:nvPr/>
        </p:nvSpPr>
        <p:spPr>
          <a:xfrm>
            <a:off x="6644850" y="154950"/>
            <a:ext cx="23763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#4: Hitachi Construction Equipment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6166825" y="4538875"/>
            <a:ext cx="2376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http://www.hitachi.us/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1040400" y="204125"/>
            <a:ext cx="2744700" cy="4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Identified 20 Class Objects: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Company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Employees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Sitemap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box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Contacts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Mining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Construction Machinery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Case studies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Careers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Social Media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Videos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Directory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Government Relations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Products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System administrator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3381825" y="204125"/>
            <a:ext cx="2539800" cy="4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Identified 20 Functions: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website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Change location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Choose language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Contact us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Locate a dealer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product 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Compare 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Download brochures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Purchase products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company job directory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Apply for jobs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Watch event live streams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news stories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case studies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Send inquiry forms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Logout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images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Read government policies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Share to social media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325" y="1435738"/>
            <a:ext cx="3129825" cy="2350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idx="12" type="sldNum"/>
          </p:nvPr>
        </p:nvSpPr>
        <p:spPr>
          <a:xfrm>
            <a:off x="8520708" y="140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</p:txBody>
      </p:sp>
      <p:sp>
        <p:nvSpPr>
          <p:cNvPr id="236" name="Google Shape;236;p25"/>
          <p:cNvSpPr txBox="1"/>
          <p:nvPr/>
        </p:nvSpPr>
        <p:spPr>
          <a:xfrm>
            <a:off x="6607800" y="340975"/>
            <a:ext cx="221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#5: Liebherr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5620913" y="4157150"/>
            <a:ext cx="344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https://www.liebherr.com/en/usa/products/construction-machines/construction-machines.html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948425" y="140450"/>
            <a:ext cx="2744700" cy="4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Identified 20 Class Objects: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System Administrator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Company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Employees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Products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Careers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Social Media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Contacts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History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Site Map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Departments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Box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Annual reports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Services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Shop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3330600" y="140450"/>
            <a:ext cx="3003000" cy="4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Identified 20 Functions: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 Page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 To Top of Page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Change Location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Choose Language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Remove 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Compare 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Product 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Download Brochures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Rent Machine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 Used Machines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Register Customers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Logout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Watch Videos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 Contact Persons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Company Jobs Directory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Apply For Jobs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Services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Share To Social Media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9588" y="1074600"/>
            <a:ext cx="3129827" cy="2804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/>
          <p:nvPr>
            <p:ph idx="12" type="sldNum"/>
          </p:nvPr>
        </p:nvSpPr>
        <p:spPr>
          <a:xfrm>
            <a:off x="8596183" y="99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/>
          </a:p>
        </p:txBody>
      </p:sp>
      <p:sp>
        <p:nvSpPr>
          <p:cNvPr id="246" name="Google Shape;246;p26"/>
          <p:cNvSpPr txBox="1"/>
          <p:nvPr/>
        </p:nvSpPr>
        <p:spPr>
          <a:xfrm>
            <a:off x="7068275" y="593600"/>
            <a:ext cx="152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#6: Sany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5532625" y="4496700"/>
            <a:ext cx="29397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https://www.sanyglobal.com/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913075" y="281900"/>
            <a:ext cx="2744700" cy="4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Identified 20 Class Objects: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System Administrator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Company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Employees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Products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Support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Service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Contacts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Inquiry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Financing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Training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Service Network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Technologies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box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Site Map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3204950" y="281900"/>
            <a:ext cx="2539800" cy="4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Identified 20 Functions: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website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Change location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Choose language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Contact us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product 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Remove 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Compare 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Download brochures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Send equipment inquiry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quote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news stories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customer stories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construction cases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Send inquiry forms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Logout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images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Watch videos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Share to social media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0" name="Google Shape;2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713" y="1398038"/>
            <a:ext cx="3129825" cy="2407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>
            <p:ph idx="12" type="sldNum"/>
          </p:nvPr>
        </p:nvSpPr>
        <p:spPr>
          <a:xfrm>
            <a:off x="8538108" y="99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</p:txBody>
      </p:sp>
      <p:sp>
        <p:nvSpPr>
          <p:cNvPr id="256" name="Google Shape;256;p27"/>
          <p:cNvSpPr txBox="1"/>
          <p:nvPr/>
        </p:nvSpPr>
        <p:spPr>
          <a:xfrm>
            <a:off x="6643775" y="663975"/>
            <a:ext cx="222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#7: Zoomlion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5956975" y="4484125"/>
            <a:ext cx="274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https://zoomlion-na.com/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891850" y="197025"/>
            <a:ext cx="2744700" cy="4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Identified 20 Class Objects: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System Administrator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Company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Employees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Industries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Opportunities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Careers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Contacts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Benefits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History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Agriculture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Finance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Construction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Transportation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Municipal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Testimonials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Address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3227825" y="197025"/>
            <a:ext cx="2844000" cy="4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Identified 20 Functions: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Logout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Register Customers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Remove Customers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Register Employees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Remove Employees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Apply for Jobs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Current Job Openings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Contact Company Departments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Edit Pages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Display Pages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Pages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Images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Display Images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Images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Download Images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Phone Numbers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Edit Phone Numbers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Addresses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Edit Addresses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0" name="Google Shape;2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6975" y="1587200"/>
            <a:ext cx="3129825" cy="196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/>
          <p:nvPr>
            <p:ph idx="12" type="sldNum"/>
          </p:nvPr>
        </p:nvSpPr>
        <p:spPr>
          <a:xfrm>
            <a:off x="8472458" y="11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/>
          </a:p>
        </p:txBody>
      </p:sp>
      <p:sp>
        <p:nvSpPr>
          <p:cNvPr id="266" name="Google Shape;266;p28"/>
          <p:cNvSpPr txBox="1"/>
          <p:nvPr/>
        </p:nvSpPr>
        <p:spPr>
          <a:xfrm>
            <a:off x="7238075" y="812900"/>
            <a:ext cx="173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#8: Terex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28"/>
          <p:cNvSpPr txBox="1"/>
          <p:nvPr/>
        </p:nvSpPr>
        <p:spPr>
          <a:xfrm>
            <a:off x="5935875" y="4515300"/>
            <a:ext cx="26235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https://www.terex.com/en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" name="Google Shape;268;p28"/>
          <p:cNvSpPr txBox="1"/>
          <p:nvPr/>
        </p:nvSpPr>
        <p:spPr>
          <a:xfrm>
            <a:off x="898900" y="232425"/>
            <a:ext cx="2744700" cy="4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Identified 20 Class Objects: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System Administrator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Company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Employees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Box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Investors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Careers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Contacts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Social Media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Sitemap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Cranes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Utilities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Port Solutions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Suppliers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3219200" y="232425"/>
            <a:ext cx="3035100" cy="4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Identified 20 Functions: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Logout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Choose Language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Register Customer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Register Employees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Website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Remove 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Get a Quote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for Parts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Order Parts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 a Dealer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Download Brochures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Special 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Used Equipment Inventory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Tech Support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Financial Services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News Stories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Positions by Location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Share to Social Media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0" name="Google Shape;2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325" y="1691675"/>
            <a:ext cx="3129825" cy="176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/>
          <p:nvPr>
            <p:ph idx="12" type="sldNum"/>
          </p:nvPr>
        </p:nvSpPr>
        <p:spPr>
          <a:xfrm>
            <a:off x="8472458" y="19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/>
          </a:p>
        </p:txBody>
      </p:sp>
      <p:sp>
        <p:nvSpPr>
          <p:cNvPr id="276" name="Google Shape;276;p29"/>
          <p:cNvSpPr txBox="1"/>
          <p:nvPr/>
        </p:nvSpPr>
        <p:spPr>
          <a:xfrm>
            <a:off x="5732138" y="989800"/>
            <a:ext cx="344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#9: Doosan Infracore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29"/>
          <p:cNvSpPr txBox="1"/>
          <p:nvPr/>
        </p:nvSpPr>
        <p:spPr>
          <a:xfrm>
            <a:off x="5384100" y="4356900"/>
            <a:ext cx="36369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http://www.doosanequipment.com/dice/index.page?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898900" y="197025"/>
            <a:ext cx="2744700" cy="4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Identified 20 Class Objects: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System Administrator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Company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Employees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Careers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Contacts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Sitemap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Videos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Social Media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Excavators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Handlers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Attachments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Dump Trucks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 Loaders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3282775" y="197025"/>
            <a:ext cx="3063600" cy="4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Identified 20 Functions: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Logout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Register Customers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Change Region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Choose Language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 a Dealer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A Demo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A Brochure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Download Brochures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Email Sign Up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Product Info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Remove 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Equipment Specifications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 Specifications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Compare 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Register Employees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Images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Remove Images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Share to  Social Media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0" name="Google Shape;2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325" y="1638388"/>
            <a:ext cx="3129826" cy="1857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/>
          <p:nvPr>
            <p:ph idx="12" type="sldNum"/>
          </p:nvPr>
        </p:nvSpPr>
        <p:spPr>
          <a:xfrm>
            <a:off x="8446183" y="140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/>
          </a:p>
        </p:txBody>
      </p:sp>
      <p:sp>
        <p:nvSpPr>
          <p:cNvPr id="286" name="Google Shape;286;p30"/>
          <p:cNvSpPr txBox="1"/>
          <p:nvPr/>
        </p:nvSpPr>
        <p:spPr>
          <a:xfrm>
            <a:off x="6285575" y="968575"/>
            <a:ext cx="270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#10: John Deere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5606800" y="4373650"/>
            <a:ext cx="3561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https://www.deere.com/en/index.html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941350" y="140425"/>
            <a:ext cx="2744700" cy="4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Identified 20 Class Objects: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System Administrator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Company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Employees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Box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Site map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Social Media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Products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Publications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Finance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Investors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Agriculture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Construction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Forestry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3443600" y="140425"/>
            <a:ext cx="2539800" cy="4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Identified 20 Functions: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Logout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Register Customers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Register Employees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Website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Buy Online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Build Your Own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Order Parts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 Manuals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Images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Remove Images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Site Map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News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News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Parts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Parts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Locations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Share to  Social Media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538" y="1744875"/>
            <a:ext cx="3129826" cy="2031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/>
          <p:nvPr/>
        </p:nvSpPr>
        <p:spPr>
          <a:xfrm>
            <a:off x="1160700" y="240100"/>
            <a:ext cx="8520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Full Analysis Phase: Identified Common COs and proposed COs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6" name="Google Shape;2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250" y="1368700"/>
            <a:ext cx="4588455" cy="35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 txBox="1"/>
          <p:nvPr>
            <p:ph idx="12" type="sldNum"/>
          </p:nvPr>
        </p:nvSpPr>
        <p:spPr>
          <a:xfrm>
            <a:off x="8495008" y="100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Requirements: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System’s Need and Feasibility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somebody need this system?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Websites allow customers, employees, and investors to interact with the company and gain information in ways that are impossible offline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View, sort, and compare all of the company’s products in one place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Request quotes or further information with no hassle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Stay up to date on all news published about the company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are the advantages of our new system?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Our system offers two new functions not found on any of the competitors websites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Price comparison against competing products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Details about current projects involving our company</a:t>
            </a:r>
            <a:endParaRPr/>
          </a:p>
        </p:txBody>
      </p:sp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504558" y="1054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 txBox="1"/>
          <p:nvPr/>
        </p:nvSpPr>
        <p:spPr>
          <a:xfrm>
            <a:off x="1117850" y="127100"/>
            <a:ext cx="77145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Analysis Phase: Identified Common COs and proposed COs Part 1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3" name="Google Shape;3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50" y="1121600"/>
            <a:ext cx="7780100" cy="384062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>
            <p:ph idx="12" type="sldNum"/>
          </p:nvPr>
        </p:nvSpPr>
        <p:spPr>
          <a:xfrm>
            <a:off x="8462058" y="127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 txBox="1"/>
          <p:nvPr/>
        </p:nvSpPr>
        <p:spPr>
          <a:xfrm>
            <a:off x="1202750" y="134150"/>
            <a:ext cx="76296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Analysis Phase: Identified Common COs and proposed COs Part 2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9225"/>
            <a:ext cx="8839202" cy="2605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/>
          <p:nvPr>
            <p:ph idx="12" type="sldNum"/>
          </p:nvPr>
        </p:nvSpPr>
        <p:spPr>
          <a:xfrm>
            <a:off x="8442908" y="134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"/>
          <p:cNvSpPr txBox="1"/>
          <p:nvPr>
            <p:ph type="title"/>
          </p:nvPr>
        </p:nvSpPr>
        <p:spPr>
          <a:xfrm>
            <a:off x="672125" y="90875"/>
            <a:ext cx="7664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 list of COs to be included in our new system and 2 new proposed COs:</a:t>
            </a:r>
            <a:endParaRPr/>
          </a:p>
        </p:txBody>
      </p:sp>
      <p:sp>
        <p:nvSpPr>
          <p:cNvPr id="317" name="Google Shape;317;p34"/>
          <p:cNvSpPr txBox="1"/>
          <p:nvPr>
            <p:ph idx="1" type="body"/>
          </p:nvPr>
        </p:nvSpPr>
        <p:spPr>
          <a:xfrm>
            <a:off x="2754150" y="1149300"/>
            <a:ext cx="4125600" cy="39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Customers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Equipment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Company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Employees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Images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Database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System Administrator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News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Site Map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Contacts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Careers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Social Media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Locations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Parts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Services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Videos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Products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Departments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Quotes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Investors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NEW Proposed CO: Competitor Prices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NEW Proposed CO: Current Projects</a:t>
            </a:r>
            <a:endParaRPr/>
          </a:p>
        </p:txBody>
      </p:sp>
      <p:sp>
        <p:nvSpPr>
          <p:cNvPr id="318" name="Google Shape;318;p34"/>
          <p:cNvSpPr txBox="1"/>
          <p:nvPr>
            <p:ph idx="12" type="sldNum"/>
          </p:nvPr>
        </p:nvSpPr>
        <p:spPr>
          <a:xfrm>
            <a:off x="8472458" y="166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/>
        </p:nvSpPr>
        <p:spPr>
          <a:xfrm>
            <a:off x="1068325" y="134150"/>
            <a:ext cx="77640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Full Analysis Phase: Identified Common Functions and Proposed Functions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4" name="Google Shape;3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550" y="1290050"/>
            <a:ext cx="4017724" cy="35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 txBox="1"/>
          <p:nvPr>
            <p:ph idx="12" type="sldNum"/>
          </p:nvPr>
        </p:nvSpPr>
        <p:spPr>
          <a:xfrm>
            <a:off x="8505908" y="134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/>
        </p:nvSpPr>
        <p:spPr>
          <a:xfrm>
            <a:off x="1124925" y="141200"/>
            <a:ext cx="77073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Analysis Phase: Identified Common Functions and Proposed Functions Part 1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1" name="Google Shape;3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675" y="1140450"/>
            <a:ext cx="7116649" cy="38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6"/>
          <p:cNvSpPr txBox="1"/>
          <p:nvPr>
            <p:ph idx="12" type="sldNum"/>
          </p:nvPr>
        </p:nvSpPr>
        <p:spPr>
          <a:xfrm>
            <a:off x="8472458" y="141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/>
        </p:nvSpPr>
        <p:spPr>
          <a:xfrm>
            <a:off x="1103700" y="155350"/>
            <a:ext cx="77286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Analysis Phase: Identified Common Functions and Proposed Functions Part 2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4100"/>
            <a:ext cx="8839202" cy="285236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7"/>
          <p:cNvSpPr txBox="1"/>
          <p:nvPr>
            <p:ph idx="12" type="sldNum"/>
          </p:nvPr>
        </p:nvSpPr>
        <p:spPr>
          <a:xfrm>
            <a:off x="8442908" y="155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/>
          <p:nvPr>
            <p:ph type="title"/>
          </p:nvPr>
        </p:nvSpPr>
        <p:spPr>
          <a:xfrm>
            <a:off x="935000" y="179300"/>
            <a:ext cx="7558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list of Functions to be included in our new system including 5 new proposed Functions: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8"/>
          <p:cNvSpPr txBox="1"/>
          <p:nvPr>
            <p:ph idx="1" type="body"/>
          </p:nvPr>
        </p:nvSpPr>
        <p:spPr>
          <a:xfrm>
            <a:off x="3903593" y="572900"/>
            <a:ext cx="3850800" cy="44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Login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Logout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Share to Social Media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Search Website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Change Search Location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Compare Equipment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Remove Employees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View Images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View News Update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Watch Videos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Apply For Job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Add Equipment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Remove Equipment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Register Employees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Register Customers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Remove Customers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View Equipment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Order Parts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Contact Employees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Choose Language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NEW Proposed Function: View Competitor Prices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NEW Proposed Function: Calculate Price Differences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NEW Proposed Function: View Current Projects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NEW Proposed Function: Add Project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rabicPeriod"/>
            </a:pPr>
            <a:r>
              <a:rPr lang="en" sz="1000"/>
              <a:t>NEW Proposed Function: Remove Project</a:t>
            </a:r>
            <a:endParaRPr/>
          </a:p>
        </p:txBody>
      </p:sp>
      <p:sp>
        <p:nvSpPr>
          <p:cNvPr id="346" name="Google Shape;346;p38"/>
          <p:cNvSpPr txBox="1"/>
          <p:nvPr>
            <p:ph idx="12" type="sldNum"/>
          </p:nvPr>
        </p:nvSpPr>
        <p:spPr>
          <a:xfrm>
            <a:off x="8493208" y="179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26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/>
          <p:nvPr>
            <p:ph type="title"/>
          </p:nvPr>
        </p:nvSpPr>
        <p:spPr>
          <a:xfrm>
            <a:off x="1297500" y="75375"/>
            <a:ext cx="791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Engineering Process Model</a:t>
            </a:r>
            <a:endParaRPr sz="3000"/>
          </a:p>
        </p:txBody>
      </p:sp>
      <p:sp>
        <p:nvSpPr>
          <p:cNvPr id="352" name="Google Shape;352;p39"/>
          <p:cNvSpPr txBox="1"/>
          <p:nvPr>
            <p:ph idx="1" type="body"/>
          </p:nvPr>
        </p:nvSpPr>
        <p:spPr>
          <a:xfrm>
            <a:off x="1297500" y="705800"/>
            <a:ext cx="70389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Evolutionary Prototyping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Need user input for each refinement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This model reduces time and costs</a:t>
            </a:r>
            <a:endParaRPr sz="1800"/>
          </a:p>
        </p:txBody>
      </p:sp>
      <p:sp>
        <p:nvSpPr>
          <p:cNvPr id="353" name="Google Shape;353;p39"/>
          <p:cNvSpPr txBox="1"/>
          <p:nvPr>
            <p:ph idx="12" type="sldNum"/>
          </p:nvPr>
        </p:nvSpPr>
        <p:spPr>
          <a:xfrm>
            <a:off x="8472458" y="1497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27</a:t>
            </a:r>
            <a:endParaRPr/>
          </a:p>
        </p:txBody>
      </p:sp>
      <p:pic>
        <p:nvPicPr>
          <p:cNvPr id="354" name="Google Shape;3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475" y="1723800"/>
            <a:ext cx="5274780" cy="286475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9"/>
          <p:cNvSpPr txBox="1"/>
          <p:nvPr>
            <p:ph idx="1" type="body"/>
          </p:nvPr>
        </p:nvSpPr>
        <p:spPr>
          <a:xfrm>
            <a:off x="144300" y="4588550"/>
            <a:ext cx="36903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Tool Used: Visual Paradigm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/>
          <p:nvPr>
            <p:ph type="title"/>
          </p:nvPr>
        </p:nvSpPr>
        <p:spPr>
          <a:xfrm>
            <a:off x="360025" y="2009100"/>
            <a:ext cx="3692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Use Case Diagram</a:t>
            </a:r>
            <a:endParaRPr/>
          </a:p>
        </p:txBody>
      </p:sp>
      <p:sp>
        <p:nvSpPr>
          <p:cNvPr id="361" name="Google Shape;361;p40"/>
          <p:cNvSpPr txBox="1"/>
          <p:nvPr>
            <p:ph idx="1" type="body"/>
          </p:nvPr>
        </p:nvSpPr>
        <p:spPr>
          <a:xfrm>
            <a:off x="360025" y="4320750"/>
            <a:ext cx="25965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Tool Used: UMLet</a:t>
            </a:r>
            <a:endParaRPr sz="1800"/>
          </a:p>
        </p:txBody>
      </p:sp>
      <p:sp>
        <p:nvSpPr>
          <p:cNvPr id="362" name="Google Shape;362;p40"/>
          <p:cNvSpPr txBox="1"/>
          <p:nvPr>
            <p:ph idx="12" type="sldNum"/>
          </p:nvPr>
        </p:nvSpPr>
        <p:spPr>
          <a:xfrm>
            <a:off x="8489158" y="152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endParaRPr/>
          </a:p>
        </p:txBody>
      </p:sp>
      <p:pic>
        <p:nvPicPr>
          <p:cNvPr id="363" name="Google Shape;3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975" y="152400"/>
            <a:ext cx="11854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 txBox="1"/>
          <p:nvPr>
            <p:ph type="title"/>
          </p:nvPr>
        </p:nvSpPr>
        <p:spPr>
          <a:xfrm>
            <a:off x="1297500" y="1053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 (1/4)</a:t>
            </a:r>
            <a:endParaRPr/>
          </a:p>
        </p:txBody>
      </p:sp>
      <p:sp>
        <p:nvSpPr>
          <p:cNvPr id="369" name="Google Shape;369;p41"/>
          <p:cNvSpPr txBox="1"/>
          <p:nvPr>
            <p:ph idx="12" type="sldNum"/>
          </p:nvPr>
        </p:nvSpPr>
        <p:spPr>
          <a:xfrm>
            <a:off x="8505908" y="105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29</a:t>
            </a:r>
            <a:endParaRPr/>
          </a:p>
        </p:txBody>
      </p:sp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563" y="1019400"/>
            <a:ext cx="3254872" cy="381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Requirements: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System’s Scope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13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Primary users are those involved in other companies that are planning </a:t>
            </a:r>
            <a:r>
              <a:rPr lang="en"/>
              <a:t>construction</a:t>
            </a:r>
            <a:r>
              <a:rPr lang="en"/>
              <a:t> projects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Estimated 500,000 users per month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Globally available to anyone with access to the Internet</a:t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900" y="2807950"/>
            <a:ext cx="3384152" cy="19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/>
        </p:nvSpPr>
        <p:spPr>
          <a:xfrm>
            <a:off x="4553000" y="4712900"/>
            <a:ext cx="40305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itpro.co.uk/611782/blade-networks-industry-ready-for-10gb-ethernet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5"/>
          <p:cNvSpPr txBox="1"/>
          <p:nvPr>
            <p:ph idx="12" type="sldNum"/>
          </p:nvPr>
        </p:nvSpPr>
        <p:spPr>
          <a:xfrm>
            <a:off x="8500758" y="128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 txBox="1"/>
          <p:nvPr>
            <p:ph type="title"/>
          </p:nvPr>
        </p:nvSpPr>
        <p:spPr>
          <a:xfrm>
            <a:off x="1297500" y="1630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 (2/4)</a:t>
            </a:r>
            <a:endParaRPr/>
          </a:p>
        </p:txBody>
      </p:sp>
      <p:sp>
        <p:nvSpPr>
          <p:cNvPr id="376" name="Google Shape;376;p42"/>
          <p:cNvSpPr txBox="1"/>
          <p:nvPr>
            <p:ph idx="12" type="sldNum"/>
          </p:nvPr>
        </p:nvSpPr>
        <p:spPr>
          <a:xfrm>
            <a:off x="8505883" y="1629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/>
          </a:p>
        </p:txBody>
      </p:sp>
      <p:pic>
        <p:nvPicPr>
          <p:cNvPr id="377" name="Google Shape;3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913" y="1077100"/>
            <a:ext cx="2904176" cy="37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/>
          <p:nvPr>
            <p:ph type="title"/>
          </p:nvPr>
        </p:nvSpPr>
        <p:spPr>
          <a:xfrm>
            <a:off x="1297500" y="148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 (3/4)</a:t>
            </a:r>
            <a:endParaRPr/>
          </a:p>
        </p:txBody>
      </p:sp>
      <p:sp>
        <p:nvSpPr>
          <p:cNvPr id="383" name="Google Shape;383;p43"/>
          <p:cNvSpPr txBox="1"/>
          <p:nvPr>
            <p:ph idx="12" type="sldNum"/>
          </p:nvPr>
        </p:nvSpPr>
        <p:spPr>
          <a:xfrm>
            <a:off x="8489183" y="14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endParaRPr/>
          </a:p>
        </p:txBody>
      </p:sp>
      <p:pic>
        <p:nvPicPr>
          <p:cNvPr id="384" name="Google Shape;3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950" y="887200"/>
            <a:ext cx="2952089" cy="377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/>
          <p:nvPr>
            <p:ph type="title"/>
          </p:nvPr>
        </p:nvSpPr>
        <p:spPr>
          <a:xfrm>
            <a:off x="1297500" y="1630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 (4/4)</a:t>
            </a:r>
            <a:endParaRPr/>
          </a:p>
        </p:txBody>
      </p:sp>
      <p:sp>
        <p:nvSpPr>
          <p:cNvPr id="390" name="Google Shape;390;p44"/>
          <p:cNvSpPr txBox="1"/>
          <p:nvPr>
            <p:ph idx="12" type="sldNum"/>
          </p:nvPr>
        </p:nvSpPr>
        <p:spPr>
          <a:xfrm>
            <a:off x="8489158" y="1629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endParaRPr/>
          </a:p>
        </p:txBody>
      </p:sp>
      <p:pic>
        <p:nvPicPr>
          <p:cNvPr id="391" name="Google Shape;3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725" y="901625"/>
            <a:ext cx="3366545" cy="376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Class Object Diagram</a:t>
            </a:r>
            <a:endParaRPr/>
          </a:p>
        </p:txBody>
      </p:sp>
      <p:sp>
        <p:nvSpPr>
          <p:cNvPr id="397" name="Google Shape;397;p45"/>
          <p:cNvSpPr txBox="1"/>
          <p:nvPr>
            <p:ph idx="1" type="body"/>
          </p:nvPr>
        </p:nvSpPr>
        <p:spPr>
          <a:xfrm>
            <a:off x="158100" y="4466525"/>
            <a:ext cx="37542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Tool Used: IBM Rational</a:t>
            </a:r>
            <a:endParaRPr/>
          </a:p>
        </p:txBody>
      </p:sp>
      <p:sp>
        <p:nvSpPr>
          <p:cNvPr id="398" name="Google Shape;398;p45"/>
          <p:cNvSpPr txBox="1"/>
          <p:nvPr>
            <p:ph idx="12" type="sldNum"/>
          </p:nvPr>
        </p:nvSpPr>
        <p:spPr>
          <a:xfrm>
            <a:off x="8442908" y="1497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33</a:t>
            </a:r>
            <a:endParaRPr/>
          </a:p>
        </p:txBody>
      </p:sp>
      <p:pic>
        <p:nvPicPr>
          <p:cNvPr id="399" name="Google Shape;3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198" cy="266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</a:t>
            </a:r>
            <a:r>
              <a:rPr lang="en"/>
              <a:t> Diagram (1/3)</a:t>
            </a:r>
            <a:endParaRPr/>
          </a:p>
        </p:txBody>
      </p:sp>
      <p:sp>
        <p:nvSpPr>
          <p:cNvPr id="405" name="Google Shape;405;p46"/>
          <p:cNvSpPr txBox="1"/>
          <p:nvPr>
            <p:ph idx="12" type="sldNum"/>
          </p:nvPr>
        </p:nvSpPr>
        <p:spPr>
          <a:xfrm>
            <a:off x="8472458" y="1998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34</a:t>
            </a:r>
            <a:endParaRPr/>
          </a:p>
        </p:txBody>
      </p:sp>
      <p:pic>
        <p:nvPicPr>
          <p:cNvPr id="406" name="Google Shape;4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100" y="1132375"/>
            <a:ext cx="4182765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 Diagram (2/3)</a:t>
            </a:r>
            <a:endParaRPr/>
          </a:p>
        </p:txBody>
      </p:sp>
      <p:sp>
        <p:nvSpPr>
          <p:cNvPr id="412" name="Google Shape;412;p47"/>
          <p:cNvSpPr txBox="1"/>
          <p:nvPr>
            <p:ph idx="12" type="sldNum"/>
          </p:nvPr>
        </p:nvSpPr>
        <p:spPr>
          <a:xfrm>
            <a:off x="8422308" y="166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endParaRPr/>
          </a:p>
        </p:txBody>
      </p:sp>
      <p:pic>
        <p:nvPicPr>
          <p:cNvPr id="413" name="Google Shape;4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438" y="1132375"/>
            <a:ext cx="5139116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 Diagram (3/3)</a:t>
            </a:r>
            <a:endParaRPr/>
          </a:p>
        </p:txBody>
      </p:sp>
      <p:sp>
        <p:nvSpPr>
          <p:cNvPr id="419" name="Google Shape;419;p48"/>
          <p:cNvSpPr txBox="1"/>
          <p:nvPr>
            <p:ph idx="12" type="sldNum"/>
          </p:nvPr>
        </p:nvSpPr>
        <p:spPr>
          <a:xfrm>
            <a:off x="8472458" y="183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36</a:t>
            </a:r>
            <a:endParaRPr/>
          </a:p>
        </p:txBody>
      </p:sp>
      <p:pic>
        <p:nvPicPr>
          <p:cNvPr id="420" name="Google Shape;4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225" y="1307850"/>
            <a:ext cx="4192884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Context Data Flow Diagram</a:t>
            </a:r>
            <a:endParaRPr/>
          </a:p>
        </p:txBody>
      </p:sp>
      <p:sp>
        <p:nvSpPr>
          <p:cNvPr id="426" name="Google Shape;426;p49"/>
          <p:cNvSpPr txBox="1"/>
          <p:nvPr>
            <p:ph idx="1" type="body"/>
          </p:nvPr>
        </p:nvSpPr>
        <p:spPr>
          <a:xfrm>
            <a:off x="143675" y="4379975"/>
            <a:ext cx="31392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Tool Used: SmartDraw</a:t>
            </a:r>
            <a:endParaRPr/>
          </a:p>
        </p:txBody>
      </p:sp>
      <p:sp>
        <p:nvSpPr>
          <p:cNvPr id="427" name="Google Shape;427;p49"/>
          <p:cNvSpPr txBox="1"/>
          <p:nvPr>
            <p:ph idx="12" type="sldNum"/>
          </p:nvPr>
        </p:nvSpPr>
        <p:spPr>
          <a:xfrm>
            <a:off x="8489183" y="166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37</a:t>
            </a:r>
            <a:endParaRPr/>
          </a:p>
        </p:txBody>
      </p:sp>
      <p:pic>
        <p:nvPicPr>
          <p:cNvPr id="428" name="Google Shape;4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350" y="912200"/>
            <a:ext cx="5281777" cy="40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</a:t>
            </a:r>
            <a:r>
              <a:rPr lang="en"/>
              <a:t>Data Flow Diagram</a:t>
            </a:r>
            <a:r>
              <a:rPr lang="en"/>
              <a:t> (1/2)</a:t>
            </a:r>
            <a:endParaRPr/>
          </a:p>
        </p:txBody>
      </p:sp>
      <p:sp>
        <p:nvSpPr>
          <p:cNvPr id="434" name="Google Shape;434;p50"/>
          <p:cNvSpPr txBox="1"/>
          <p:nvPr>
            <p:ph idx="12" type="sldNum"/>
          </p:nvPr>
        </p:nvSpPr>
        <p:spPr>
          <a:xfrm>
            <a:off x="8472458" y="116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38</a:t>
            </a:r>
            <a:endParaRPr/>
          </a:p>
        </p:txBody>
      </p:sp>
      <p:pic>
        <p:nvPicPr>
          <p:cNvPr id="435" name="Google Shape;4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75" y="1532350"/>
            <a:ext cx="8167657" cy="326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Data Flow Diagram (2/2)</a:t>
            </a:r>
            <a:endParaRPr/>
          </a:p>
        </p:txBody>
      </p:sp>
      <p:sp>
        <p:nvSpPr>
          <p:cNvPr id="441" name="Google Shape;441;p51"/>
          <p:cNvSpPr txBox="1"/>
          <p:nvPr>
            <p:ph idx="12" type="sldNum"/>
          </p:nvPr>
        </p:nvSpPr>
        <p:spPr>
          <a:xfrm>
            <a:off x="8455733" y="1497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39</a:t>
            </a:r>
            <a:endParaRPr/>
          </a:p>
        </p:txBody>
      </p:sp>
      <p:pic>
        <p:nvPicPr>
          <p:cNvPr id="442" name="Google Shape;4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688" y="1445825"/>
            <a:ext cx="7328637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Requirements: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0" y="1705725"/>
            <a:ext cx="352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Login &amp; Logout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Registration (Customers &amp; Employees)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View Parts &amp; Equipment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Compare Parts &amp; Equipment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Order Parts &amp; Equipment</a:t>
            </a:r>
            <a:endParaRPr/>
          </a:p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3331650" y="1705725"/>
            <a:ext cx="2970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AutoNum type="arabicPeriod" startAt="6"/>
            </a:pPr>
            <a:r>
              <a:rPr lang="en"/>
              <a:t>View Competitor Prices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 startAt="6"/>
            </a:pPr>
            <a:r>
              <a:rPr lang="en"/>
              <a:t>Calculate Price Differences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 startAt="6"/>
            </a:pPr>
            <a:r>
              <a:rPr lang="en"/>
              <a:t>Search Website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 startAt="6"/>
            </a:pPr>
            <a:r>
              <a:rPr lang="en"/>
              <a:t>Contact Employees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 startAt="6"/>
            </a:pPr>
            <a:r>
              <a:rPr lang="en"/>
              <a:t>Find a Dealer or Distributor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 txBox="1"/>
          <p:nvPr>
            <p:ph idx="1" type="body"/>
          </p:nvPr>
        </p:nvSpPr>
        <p:spPr>
          <a:xfrm>
            <a:off x="6211100" y="1705725"/>
            <a:ext cx="2970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AutoNum type="arabicPeriod" startAt="11"/>
            </a:pPr>
            <a:r>
              <a:rPr lang="en"/>
              <a:t>View Current Job Openings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 startAt="11"/>
            </a:pPr>
            <a:r>
              <a:rPr lang="en"/>
              <a:t>Apply for Jobs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 startAt="11"/>
            </a:pPr>
            <a:r>
              <a:rPr lang="en"/>
              <a:t>View Media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 startAt="11"/>
            </a:pPr>
            <a:r>
              <a:rPr lang="en"/>
              <a:t>Add / Remove Projects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 startAt="11"/>
            </a:pPr>
            <a:r>
              <a:rPr lang="en"/>
              <a:t>Share to Social Media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 txBox="1"/>
          <p:nvPr/>
        </p:nvSpPr>
        <p:spPr>
          <a:xfrm>
            <a:off x="168375" y="1857625"/>
            <a:ext cx="1774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Main Functions: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6"/>
          <p:cNvSpPr txBox="1"/>
          <p:nvPr>
            <p:ph idx="12" type="sldNum"/>
          </p:nvPr>
        </p:nvSpPr>
        <p:spPr>
          <a:xfrm>
            <a:off x="8520608" y="113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</a:t>
            </a:r>
            <a:r>
              <a:rPr lang="en"/>
              <a:t>Data Flow Diagram</a:t>
            </a:r>
            <a:r>
              <a:rPr lang="en"/>
              <a:t> Legend</a:t>
            </a:r>
            <a:endParaRPr/>
          </a:p>
        </p:txBody>
      </p:sp>
      <p:sp>
        <p:nvSpPr>
          <p:cNvPr id="448" name="Google Shape;448;p52"/>
          <p:cNvSpPr txBox="1"/>
          <p:nvPr>
            <p:ph idx="12" type="sldNum"/>
          </p:nvPr>
        </p:nvSpPr>
        <p:spPr>
          <a:xfrm>
            <a:off x="8505883" y="166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endParaRPr/>
          </a:p>
        </p:txBody>
      </p:sp>
      <p:pic>
        <p:nvPicPr>
          <p:cNvPr id="449" name="Google Shape;4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500" y="998750"/>
            <a:ext cx="3972525" cy="390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3"/>
          <p:cNvSpPr txBox="1"/>
          <p:nvPr>
            <p:ph type="title"/>
          </p:nvPr>
        </p:nvSpPr>
        <p:spPr>
          <a:xfrm>
            <a:off x="893675" y="1965825"/>
            <a:ext cx="2870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Level-0 </a:t>
            </a:r>
            <a:r>
              <a:rPr lang="en"/>
              <a:t>Data Flow Diagram</a:t>
            </a:r>
            <a:endParaRPr/>
          </a:p>
        </p:txBody>
      </p:sp>
      <p:sp>
        <p:nvSpPr>
          <p:cNvPr id="455" name="Google Shape;455;p53"/>
          <p:cNvSpPr txBox="1"/>
          <p:nvPr>
            <p:ph idx="1" type="body"/>
          </p:nvPr>
        </p:nvSpPr>
        <p:spPr>
          <a:xfrm>
            <a:off x="186950" y="4408825"/>
            <a:ext cx="2996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Tool Used: MS Visio</a:t>
            </a:r>
            <a:endParaRPr/>
          </a:p>
        </p:txBody>
      </p:sp>
      <p:sp>
        <p:nvSpPr>
          <p:cNvPr id="456" name="Google Shape;456;p53"/>
          <p:cNvSpPr txBox="1"/>
          <p:nvPr>
            <p:ph idx="12" type="sldNum"/>
          </p:nvPr>
        </p:nvSpPr>
        <p:spPr>
          <a:xfrm>
            <a:off x="8489158" y="9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41</a:t>
            </a:r>
            <a:endParaRPr/>
          </a:p>
        </p:txBody>
      </p:sp>
      <p:pic>
        <p:nvPicPr>
          <p:cNvPr id="457" name="Google Shape;4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596" y="97525"/>
            <a:ext cx="3990006" cy="494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Level-0 </a:t>
            </a:r>
            <a:r>
              <a:rPr lang="en"/>
              <a:t>Data Flow Diagram</a:t>
            </a:r>
            <a:r>
              <a:rPr lang="en"/>
              <a:t> (1/4)</a:t>
            </a:r>
            <a:endParaRPr/>
          </a:p>
        </p:txBody>
      </p:sp>
      <p:sp>
        <p:nvSpPr>
          <p:cNvPr id="463" name="Google Shape;463;p54"/>
          <p:cNvSpPr txBox="1"/>
          <p:nvPr>
            <p:ph idx="12" type="sldNum"/>
          </p:nvPr>
        </p:nvSpPr>
        <p:spPr>
          <a:xfrm>
            <a:off x="8522608" y="1497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42</a:t>
            </a:r>
            <a:endParaRPr/>
          </a:p>
        </p:txBody>
      </p:sp>
      <p:pic>
        <p:nvPicPr>
          <p:cNvPr id="464" name="Google Shape;46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705956" cy="305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Level-0 Data Flow Diagram (2/4)</a:t>
            </a:r>
            <a:endParaRPr/>
          </a:p>
        </p:txBody>
      </p:sp>
      <p:sp>
        <p:nvSpPr>
          <p:cNvPr id="470" name="Google Shape;470;p55"/>
          <p:cNvSpPr txBox="1"/>
          <p:nvPr>
            <p:ph idx="12" type="sldNum"/>
          </p:nvPr>
        </p:nvSpPr>
        <p:spPr>
          <a:xfrm>
            <a:off x="8442908" y="166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43</a:t>
            </a:r>
            <a:endParaRPr/>
          </a:p>
        </p:txBody>
      </p:sp>
      <p:pic>
        <p:nvPicPr>
          <p:cNvPr id="471" name="Google Shape;4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1" cy="2196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Level-0 Data Flow Diagram (3/4)</a:t>
            </a:r>
            <a:endParaRPr/>
          </a:p>
        </p:txBody>
      </p:sp>
      <p:sp>
        <p:nvSpPr>
          <p:cNvPr id="477" name="Google Shape;477;p56"/>
          <p:cNvSpPr txBox="1"/>
          <p:nvPr>
            <p:ph idx="12" type="sldNum"/>
          </p:nvPr>
        </p:nvSpPr>
        <p:spPr>
          <a:xfrm>
            <a:off x="8439008" y="1497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44</a:t>
            </a:r>
            <a:endParaRPr/>
          </a:p>
        </p:txBody>
      </p:sp>
      <p:pic>
        <p:nvPicPr>
          <p:cNvPr id="478" name="Google Shape;47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00" y="1460250"/>
            <a:ext cx="8318589" cy="305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Level-0 Data Flow Diagram (4/4)</a:t>
            </a:r>
            <a:endParaRPr/>
          </a:p>
        </p:txBody>
      </p:sp>
      <p:sp>
        <p:nvSpPr>
          <p:cNvPr id="484" name="Google Shape;484;p57"/>
          <p:cNvSpPr txBox="1"/>
          <p:nvPr>
            <p:ph idx="12" type="sldNum"/>
          </p:nvPr>
        </p:nvSpPr>
        <p:spPr>
          <a:xfrm>
            <a:off x="8472458" y="1497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45</a:t>
            </a:r>
            <a:endParaRPr/>
          </a:p>
        </p:txBody>
      </p:sp>
      <p:pic>
        <p:nvPicPr>
          <p:cNvPr id="485" name="Google Shape;4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25" y="1445825"/>
            <a:ext cx="7714077" cy="305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Level-0 </a:t>
            </a:r>
            <a:r>
              <a:rPr lang="en"/>
              <a:t>Data Flow Diagram</a:t>
            </a:r>
            <a:r>
              <a:rPr lang="en"/>
              <a:t> Legend</a:t>
            </a:r>
            <a:endParaRPr/>
          </a:p>
        </p:txBody>
      </p:sp>
      <p:sp>
        <p:nvSpPr>
          <p:cNvPr id="491" name="Google Shape;491;p58"/>
          <p:cNvSpPr txBox="1"/>
          <p:nvPr>
            <p:ph idx="12" type="sldNum"/>
          </p:nvPr>
        </p:nvSpPr>
        <p:spPr>
          <a:xfrm>
            <a:off x="8455733" y="133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46</a:t>
            </a:r>
            <a:endParaRPr/>
          </a:p>
        </p:txBody>
      </p:sp>
      <p:pic>
        <p:nvPicPr>
          <p:cNvPr id="492" name="Google Shape;49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100" y="944875"/>
            <a:ext cx="3721700" cy="38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State Transition Diagram</a:t>
            </a:r>
            <a:endParaRPr/>
          </a:p>
        </p:txBody>
      </p:sp>
      <p:sp>
        <p:nvSpPr>
          <p:cNvPr id="498" name="Google Shape;498;p59"/>
          <p:cNvSpPr txBox="1"/>
          <p:nvPr>
            <p:ph idx="1" type="body"/>
          </p:nvPr>
        </p:nvSpPr>
        <p:spPr>
          <a:xfrm>
            <a:off x="144300" y="4588550"/>
            <a:ext cx="36903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Tool Used: Visual Paradigm</a:t>
            </a:r>
            <a:endParaRPr/>
          </a:p>
        </p:txBody>
      </p:sp>
      <p:sp>
        <p:nvSpPr>
          <p:cNvPr id="499" name="Google Shape;499;p59"/>
          <p:cNvSpPr txBox="1"/>
          <p:nvPr>
            <p:ph idx="12" type="sldNum"/>
          </p:nvPr>
        </p:nvSpPr>
        <p:spPr>
          <a:xfrm>
            <a:off x="8439033" y="1497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47</a:t>
            </a:r>
            <a:endParaRPr/>
          </a:p>
        </p:txBody>
      </p:sp>
      <p:pic>
        <p:nvPicPr>
          <p:cNvPr id="500" name="Google Shape;50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938" y="1132375"/>
            <a:ext cx="2102115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Transition Diagram (1/3)</a:t>
            </a:r>
            <a:endParaRPr/>
          </a:p>
        </p:txBody>
      </p:sp>
      <p:sp>
        <p:nvSpPr>
          <p:cNvPr id="506" name="Google Shape;506;p60"/>
          <p:cNvSpPr txBox="1"/>
          <p:nvPr>
            <p:ph idx="12" type="sldNum"/>
          </p:nvPr>
        </p:nvSpPr>
        <p:spPr>
          <a:xfrm>
            <a:off x="8505883" y="1497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48</a:t>
            </a:r>
            <a:endParaRPr/>
          </a:p>
        </p:txBody>
      </p:sp>
      <p:pic>
        <p:nvPicPr>
          <p:cNvPr id="507" name="Google Shape;50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225" y="1200650"/>
            <a:ext cx="670355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Transition Diagram (2/3)</a:t>
            </a:r>
            <a:endParaRPr/>
          </a:p>
        </p:txBody>
      </p:sp>
      <p:sp>
        <p:nvSpPr>
          <p:cNvPr id="513" name="Google Shape;513;p61"/>
          <p:cNvSpPr txBox="1"/>
          <p:nvPr>
            <p:ph idx="12" type="sldNum"/>
          </p:nvPr>
        </p:nvSpPr>
        <p:spPr>
          <a:xfrm>
            <a:off x="8489183" y="1329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49</a:t>
            </a:r>
            <a:endParaRPr/>
          </a:p>
        </p:txBody>
      </p:sp>
      <p:pic>
        <p:nvPicPr>
          <p:cNvPr id="514" name="Google Shape;5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088" y="1132375"/>
            <a:ext cx="6455813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Requirements: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Platform &amp; Environment</a:t>
            </a:r>
            <a:endParaRPr/>
          </a:p>
        </p:txBody>
      </p:sp>
      <p:sp>
        <p:nvSpPr>
          <p:cNvPr id="168" name="Google Shape;168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Access to the Internet is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REQUIRED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to use this system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Supported Platforms: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Windows PC (Windows 7, Windows 8, Windows 8.1, Windows 10 or later)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Most recent version of Google Chrome, Firefox, or Microsoft Edge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Mac (OS X Yosemite 10.10 or later)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Most recent version of Safari, Opera, Google Chrome, or Firefox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Linux (64-bit Ubuntu 14.04+ or equivalent) </a:t>
            </a:r>
            <a:endParaRPr sz="1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Most recent version of Google Chrome, Chromium, Opera, or Firefox</a:t>
            </a:r>
            <a:endParaRPr sz="1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9" name="Google Shape;169;p17"/>
          <p:cNvSpPr txBox="1"/>
          <p:nvPr>
            <p:ph idx="12" type="sldNum"/>
          </p:nvPr>
        </p:nvSpPr>
        <p:spPr>
          <a:xfrm>
            <a:off x="8504558" y="105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Transition Diagram (3/3)</a:t>
            </a:r>
            <a:endParaRPr/>
          </a:p>
        </p:txBody>
      </p:sp>
      <p:sp>
        <p:nvSpPr>
          <p:cNvPr id="520" name="Google Shape;520;p62"/>
          <p:cNvSpPr txBox="1"/>
          <p:nvPr>
            <p:ph idx="12" type="sldNum"/>
          </p:nvPr>
        </p:nvSpPr>
        <p:spPr>
          <a:xfrm>
            <a:off x="8422308" y="233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/>
          </a:p>
        </p:txBody>
      </p:sp>
      <p:pic>
        <p:nvPicPr>
          <p:cNvPr id="521" name="Google Shape;5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413" y="1132375"/>
            <a:ext cx="4063182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3"/>
          <p:cNvSpPr txBox="1"/>
          <p:nvPr>
            <p:ph type="title"/>
          </p:nvPr>
        </p:nvSpPr>
        <p:spPr>
          <a:xfrm>
            <a:off x="1297500" y="163000"/>
            <a:ext cx="7652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System Architectural Model</a:t>
            </a:r>
            <a:endParaRPr sz="3000"/>
          </a:p>
        </p:txBody>
      </p:sp>
      <p:sp>
        <p:nvSpPr>
          <p:cNvPr id="527" name="Google Shape;527;p63"/>
          <p:cNvSpPr txBox="1"/>
          <p:nvPr>
            <p:ph idx="1" type="body"/>
          </p:nvPr>
        </p:nvSpPr>
        <p:spPr>
          <a:xfrm>
            <a:off x="1604250" y="788725"/>
            <a:ext cx="70389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Centered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Integrability: new clients can be added and existing can be changed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Client software accesses a central repository</a:t>
            </a:r>
            <a:endParaRPr sz="1800"/>
          </a:p>
        </p:txBody>
      </p:sp>
      <p:sp>
        <p:nvSpPr>
          <p:cNvPr id="528" name="Google Shape;528;p63"/>
          <p:cNvSpPr txBox="1"/>
          <p:nvPr>
            <p:ph idx="12" type="sldNum"/>
          </p:nvPr>
        </p:nvSpPr>
        <p:spPr>
          <a:xfrm>
            <a:off x="8595308" y="1629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51</a:t>
            </a:r>
            <a:endParaRPr/>
          </a:p>
        </p:txBody>
      </p:sp>
      <p:pic>
        <p:nvPicPr>
          <p:cNvPr id="529" name="Google Shape;52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125" y="2164825"/>
            <a:ext cx="3759904" cy="25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3"/>
          <p:cNvSpPr txBox="1"/>
          <p:nvPr>
            <p:ph idx="1" type="body"/>
          </p:nvPr>
        </p:nvSpPr>
        <p:spPr>
          <a:xfrm>
            <a:off x="144300" y="4588550"/>
            <a:ext cx="36903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Tool Used: Visual Paradigm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Design Model</a:t>
            </a:r>
            <a:endParaRPr/>
          </a:p>
        </p:txBody>
      </p:sp>
      <p:sp>
        <p:nvSpPr>
          <p:cNvPr id="536" name="Google Shape;536;p64"/>
          <p:cNvSpPr txBox="1"/>
          <p:nvPr>
            <p:ph idx="1" type="body"/>
          </p:nvPr>
        </p:nvSpPr>
        <p:spPr>
          <a:xfrm>
            <a:off x="99025" y="4560375"/>
            <a:ext cx="29856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Tool Used: Visual Paradigm</a:t>
            </a:r>
            <a:endParaRPr/>
          </a:p>
        </p:txBody>
      </p:sp>
      <p:sp>
        <p:nvSpPr>
          <p:cNvPr id="537" name="Google Shape;537;p64"/>
          <p:cNvSpPr txBox="1"/>
          <p:nvPr>
            <p:ph idx="12" type="sldNum"/>
          </p:nvPr>
        </p:nvSpPr>
        <p:spPr>
          <a:xfrm>
            <a:off x="8442908" y="1497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52</a:t>
            </a:r>
            <a:endParaRPr/>
          </a:p>
        </p:txBody>
      </p:sp>
      <p:pic>
        <p:nvPicPr>
          <p:cNvPr id="538" name="Google Shape;53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2" cy="2107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GUI Subsystem</a:t>
            </a:r>
            <a:endParaRPr/>
          </a:p>
        </p:txBody>
      </p:sp>
      <p:sp>
        <p:nvSpPr>
          <p:cNvPr id="544" name="Google Shape;544;p65"/>
          <p:cNvSpPr txBox="1"/>
          <p:nvPr>
            <p:ph idx="12" type="sldNum"/>
          </p:nvPr>
        </p:nvSpPr>
        <p:spPr>
          <a:xfrm>
            <a:off x="8405583" y="166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53</a:t>
            </a:r>
            <a:endParaRPr/>
          </a:p>
        </p:txBody>
      </p:sp>
      <p:pic>
        <p:nvPicPr>
          <p:cNvPr id="545" name="Google Shape;5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500" y="1132375"/>
            <a:ext cx="5290988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Database Subsystem</a:t>
            </a:r>
            <a:endParaRPr/>
          </a:p>
        </p:txBody>
      </p:sp>
      <p:sp>
        <p:nvSpPr>
          <p:cNvPr id="551" name="Google Shape;551;p66"/>
          <p:cNvSpPr txBox="1"/>
          <p:nvPr>
            <p:ph idx="12" type="sldNum"/>
          </p:nvPr>
        </p:nvSpPr>
        <p:spPr>
          <a:xfrm>
            <a:off x="8422308" y="233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54</a:t>
            </a:r>
            <a:endParaRPr/>
          </a:p>
        </p:txBody>
      </p:sp>
      <p:pic>
        <p:nvPicPr>
          <p:cNvPr id="552" name="Google Shape;55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063" y="1132375"/>
            <a:ext cx="4663885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Security Subsystem</a:t>
            </a:r>
            <a:endParaRPr/>
          </a:p>
        </p:txBody>
      </p:sp>
      <p:sp>
        <p:nvSpPr>
          <p:cNvPr id="558" name="Google Shape;558;p67"/>
          <p:cNvSpPr txBox="1"/>
          <p:nvPr>
            <p:ph idx="12" type="sldNum"/>
          </p:nvPr>
        </p:nvSpPr>
        <p:spPr>
          <a:xfrm>
            <a:off x="8489158" y="166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55</a:t>
            </a:r>
            <a:endParaRPr/>
          </a:p>
        </p:txBody>
      </p:sp>
      <p:pic>
        <p:nvPicPr>
          <p:cNvPr id="559" name="Google Shape;55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675" y="1132375"/>
            <a:ext cx="4246643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Support Subsystem</a:t>
            </a:r>
            <a:endParaRPr/>
          </a:p>
        </p:txBody>
      </p:sp>
      <p:sp>
        <p:nvSpPr>
          <p:cNvPr id="565" name="Google Shape;565;p68"/>
          <p:cNvSpPr txBox="1"/>
          <p:nvPr>
            <p:ph idx="12" type="sldNum"/>
          </p:nvPr>
        </p:nvSpPr>
        <p:spPr>
          <a:xfrm>
            <a:off x="8472458" y="166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56</a:t>
            </a:r>
            <a:endParaRPr/>
          </a:p>
        </p:txBody>
      </p:sp>
      <p:pic>
        <p:nvPicPr>
          <p:cNvPr id="566" name="Google Shape;56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488" y="1132375"/>
            <a:ext cx="4469028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Payment Subsystem</a:t>
            </a:r>
            <a:endParaRPr/>
          </a:p>
        </p:txBody>
      </p:sp>
      <p:sp>
        <p:nvSpPr>
          <p:cNvPr id="572" name="Google Shape;572;p69"/>
          <p:cNvSpPr txBox="1"/>
          <p:nvPr>
            <p:ph idx="12" type="sldNum"/>
          </p:nvPr>
        </p:nvSpPr>
        <p:spPr>
          <a:xfrm>
            <a:off x="8455733" y="166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57</a:t>
            </a:r>
            <a:endParaRPr/>
          </a:p>
        </p:txBody>
      </p:sp>
      <p:pic>
        <p:nvPicPr>
          <p:cNvPr id="573" name="Google Shape;5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338" y="1132375"/>
            <a:ext cx="4301328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GUI Components View: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PART</a:t>
            </a:r>
            <a:endParaRPr/>
          </a:p>
        </p:txBody>
      </p:sp>
      <p:sp>
        <p:nvSpPr>
          <p:cNvPr id="579" name="Google Shape;579;p70"/>
          <p:cNvSpPr txBox="1"/>
          <p:nvPr>
            <p:ph idx="12" type="sldNum"/>
          </p:nvPr>
        </p:nvSpPr>
        <p:spPr>
          <a:xfrm>
            <a:off x="8489183" y="116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58</a:t>
            </a:r>
            <a:endParaRPr/>
          </a:p>
        </p:txBody>
      </p:sp>
      <p:pic>
        <p:nvPicPr>
          <p:cNvPr id="580" name="Google Shape;58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150" y="1396175"/>
            <a:ext cx="5617260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70"/>
          <p:cNvSpPr txBox="1"/>
          <p:nvPr>
            <p:ph idx="1" type="body"/>
          </p:nvPr>
        </p:nvSpPr>
        <p:spPr>
          <a:xfrm>
            <a:off x="144300" y="4588550"/>
            <a:ext cx="36903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Tool Used: Visual Paradigm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GUI Design Model</a:t>
            </a:r>
            <a:endParaRPr/>
          </a:p>
        </p:txBody>
      </p:sp>
      <p:sp>
        <p:nvSpPr>
          <p:cNvPr id="587" name="Google Shape;587;p71"/>
          <p:cNvSpPr txBox="1"/>
          <p:nvPr>
            <p:ph idx="12" type="sldNum"/>
          </p:nvPr>
        </p:nvSpPr>
        <p:spPr>
          <a:xfrm>
            <a:off x="8422308" y="1998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59</a:t>
            </a:r>
            <a:endParaRPr/>
          </a:p>
        </p:txBody>
      </p:sp>
      <p:pic>
        <p:nvPicPr>
          <p:cNvPr id="588" name="Google Shape;58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663" y="1132375"/>
            <a:ext cx="3520571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1"/>
          <p:cNvSpPr txBox="1"/>
          <p:nvPr>
            <p:ph idx="1" type="body"/>
          </p:nvPr>
        </p:nvSpPr>
        <p:spPr>
          <a:xfrm>
            <a:off x="144300" y="4588550"/>
            <a:ext cx="36903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Tool Used: Visual Paradigm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Requirements: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Main Constraints</a:t>
            </a:r>
            <a:endParaRPr/>
          </a:p>
        </p:txBody>
      </p:sp>
      <p:sp>
        <p:nvSpPr>
          <p:cNvPr id="175" name="Google Shape;17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Technology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system must conform to current standard computer and Internet protocols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/>
              <a:t>Total Cost of System: $</a:t>
            </a:r>
            <a:r>
              <a:rPr lang="en" sz="1400"/>
              <a:t>377,000</a:t>
            </a:r>
            <a:endParaRPr sz="1400">
              <a:solidFill>
                <a:srgbClr val="FF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Employee Salaries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Database Initial and Monthly Fees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Equipment Costs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Time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system must be fully completed, tested, and optimized within 18 months of initiation to remain relevant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People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system requires </a:t>
            </a:r>
            <a:r>
              <a:rPr lang="en" sz="1400"/>
              <a:t>knowledgeable</a:t>
            </a:r>
            <a:r>
              <a:rPr lang="en" sz="1400"/>
              <a:t> employees to be built and maintained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6" name="Google Shape;176;p18"/>
          <p:cNvSpPr txBox="1"/>
          <p:nvPr>
            <p:ph idx="12" type="sldNum"/>
          </p:nvPr>
        </p:nvSpPr>
        <p:spPr>
          <a:xfrm>
            <a:off x="8489183" y="116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GUI Design Model (1/3)</a:t>
            </a:r>
            <a:endParaRPr/>
          </a:p>
        </p:txBody>
      </p:sp>
      <p:sp>
        <p:nvSpPr>
          <p:cNvPr id="595" name="Google Shape;595;p72"/>
          <p:cNvSpPr txBox="1"/>
          <p:nvPr>
            <p:ph idx="12" type="sldNum"/>
          </p:nvPr>
        </p:nvSpPr>
        <p:spPr>
          <a:xfrm>
            <a:off x="8505883" y="116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  <a:endParaRPr/>
          </a:p>
        </p:txBody>
      </p:sp>
      <p:pic>
        <p:nvPicPr>
          <p:cNvPr id="596" name="Google Shape;59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50" y="1460250"/>
            <a:ext cx="8584510" cy="305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GUI Design Model (2/3)</a:t>
            </a:r>
            <a:endParaRPr/>
          </a:p>
        </p:txBody>
      </p:sp>
      <p:sp>
        <p:nvSpPr>
          <p:cNvPr id="602" name="Google Shape;602;p73"/>
          <p:cNvSpPr txBox="1"/>
          <p:nvPr>
            <p:ph idx="12" type="sldNum"/>
          </p:nvPr>
        </p:nvSpPr>
        <p:spPr>
          <a:xfrm>
            <a:off x="8472458" y="183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61</a:t>
            </a:r>
            <a:endParaRPr/>
          </a:p>
        </p:txBody>
      </p:sp>
      <p:pic>
        <p:nvPicPr>
          <p:cNvPr id="603" name="Google Shape;60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25" y="1307850"/>
            <a:ext cx="8167660" cy="3325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GUI Design Model (3/3)</a:t>
            </a:r>
            <a:endParaRPr/>
          </a:p>
        </p:txBody>
      </p:sp>
      <p:sp>
        <p:nvSpPr>
          <p:cNvPr id="609" name="Google Shape;609;p74"/>
          <p:cNvSpPr txBox="1"/>
          <p:nvPr>
            <p:ph idx="12" type="sldNum"/>
          </p:nvPr>
        </p:nvSpPr>
        <p:spPr>
          <a:xfrm>
            <a:off x="8442908" y="99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62</a:t>
            </a:r>
            <a:endParaRPr/>
          </a:p>
        </p:txBody>
      </p:sp>
      <p:pic>
        <p:nvPicPr>
          <p:cNvPr id="610" name="Google Shape;61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7750"/>
            <a:ext cx="8839200" cy="2305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LOC-Based Estimation</a:t>
            </a:r>
            <a:endParaRPr/>
          </a:p>
        </p:txBody>
      </p:sp>
      <p:sp>
        <p:nvSpPr>
          <p:cNvPr id="616" name="Google Shape;616;p75"/>
          <p:cNvSpPr txBox="1"/>
          <p:nvPr>
            <p:ph idx="12" type="sldNum"/>
          </p:nvPr>
        </p:nvSpPr>
        <p:spPr>
          <a:xfrm>
            <a:off x="8472458" y="1497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63</a:t>
            </a:r>
            <a:endParaRPr/>
          </a:p>
        </p:txBody>
      </p:sp>
      <p:pic>
        <p:nvPicPr>
          <p:cNvPr id="617" name="Google Shape;61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100" y="958425"/>
            <a:ext cx="6189800" cy="19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5"/>
          <p:cNvSpPr txBox="1"/>
          <p:nvPr/>
        </p:nvSpPr>
        <p:spPr>
          <a:xfrm>
            <a:off x="901050" y="3408099"/>
            <a:ext cx="7341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Productivity: 620 LOC per month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Burdened Labor Rate:  $8,000 per month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Cost per Line of Code: $13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Estimated Effort: 47 person-months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Estimated Project Cost: $377,000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FP-Based Estimation</a:t>
            </a:r>
            <a:endParaRPr/>
          </a:p>
        </p:txBody>
      </p:sp>
      <p:sp>
        <p:nvSpPr>
          <p:cNvPr id="624" name="Google Shape;624;p76"/>
          <p:cNvSpPr txBox="1"/>
          <p:nvPr>
            <p:ph idx="12" type="sldNum"/>
          </p:nvPr>
        </p:nvSpPr>
        <p:spPr>
          <a:xfrm>
            <a:off x="8455758" y="183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64</a:t>
            </a:r>
            <a:endParaRPr/>
          </a:p>
        </p:txBody>
      </p:sp>
      <p:pic>
        <p:nvPicPr>
          <p:cNvPr id="625" name="Google Shape;62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288" y="982750"/>
            <a:ext cx="4679026" cy="21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6"/>
          <p:cNvSpPr txBox="1"/>
          <p:nvPr/>
        </p:nvSpPr>
        <p:spPr>
          <a:xfrm>
            <a:off x="1693450" y="3328100"/>
            <a:ext cx="56487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Productivity: 6.5 FP per month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Burdened Labor Rate: $8,000, $1,230 per month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Estimated Effort: 48 person-months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Total Estimated Cost: $386,000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7"/>
          <p:cNvSpPr txBox="1"/>
          <p:nvPr>
            <p:ph type="title"/>
          </p:nvPr>
        </p:nvSpPr>
        <p:spPr>
          <a:xfrm>
            <a:off x="1289525" y="0"/>
            <a:ext cx="70389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632" name="Google Shape;632;p77"/>
          <p:cNvSpPr txBox="1"/>
          <p:nvPr>
            <p:ph idx="1" type="body"/>
          </p:nvPr>
        </p:nvSpPr>
        <p:spPr>
          <a:xfrm>
            <a:off x="1217625" y="351725"/>
            <a:ext cx="7038900" cy="47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itpro.co.uk/611782/blade-networks-industry-ready-for-10gb-ethernet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hlinkClick r:id="rId3"/>
              </a:rPr>
              <a:t>https://constructionreviewonline.com/2017/04/topconstruction-equipment-manufacturers/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hlinkClick r:id="rId4"/>
              </a:rPr>
              <a:t>https://www.caterpillar.com/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hlinkClick r:id="rId5"/>
              </a:rPr>
              <a:t>https://www.komatsuamerica.com/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hlinkClick r:id="rId6"/>
              </a:rPr>
              <a:t>https://www.volvoce.com/united-states/en-us/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hlinkClick r:id="rId7"/>
              </a:rPr>
              <a:t>http://www.hitachi.us/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hlinkClick r:id="rId8"/>
              </a:rPr>
              <a:t>https://www.liebherr.com/en/usa/products/construction-machines/construction-machines.html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hlinkClick r:id="rId9"/>
              </a:rPr>
              <a:t>https://www.sanyglobal.com/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hlinkClick r:id="rId10"/>
              </a:rPr>
              <a:t>https://zoomlion-na.com/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hlinkClick r:id="rId11"/>
              </a:rPr>
              <a:t>https://www.terex.com/en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hlinkClick r:id="rId12"/>
              </a:rPr>
              <a:t>http://www.doosanequipment.com/dice/index.page?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hlinkClick r:id="rId13"/>
              </a:rPr>
              <a:t>https://www.deere.com/en/index.html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77"/>
          <p:cNvSpPr txBox="1"/>
          <p:nvPr>
            <p:ph idx="12" type="sldNum"/>
          </p:nvPr>
        </p:nvSpPr>
        <p:spPr>
          <a:xfrm>
            <a:off x="8489183" y="1329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65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8"/>
          <p:cNvSpPr txBox="1"/>
          <p:nvPr>
            <p:ph type="title"/>
          </p:nvPr>
        </p:nvSpPr>
        <p:spPr>
          <a:xfrm>
            <a:off x="3105900" y="1822900"/>
            <a:ext cx="3587100" cy="7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</a:t>
            </a:r>
            <a:endParaRPr/>
          </a:p>
        </p:txBody>
      </p:sp>
      <p:sp>
        <p:nvSpPr>
          <p:cNvPr id="639" name="Google Shape;639;p78"/>
          <p:cNvSpPr txBox="1"/>
          <p:nvPr>
            <p:ph idx="1" type="body"/>
          </p:nvPr>
        </p:nvSpPr>
        <p:spPr>
          <a:xfrm>
            <a:off x="4131775" y="3735575"/>
            <a:ext cx="4966800" cy="12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Course: CS 390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Team #: 6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Team Members: Brad, Tyler</a:t>
            </a:r>
            <a:endParaRPr/>
          </a:p>
        </p:txBody>
      </p:sp>
      <p:sp>
        <p:nvSpPr>
          <p:cNvPr id="640" name="Google Shape;640;p78"/>
          <p:cNvSpPr txBox="1"/>
          <p:nvPr>
            <p:ph idx="12" type="sldNum"/>
          </p:nvPr>
        </p:nvSpPr>
        <p:spPr>
          <a:xfrm>
            <a:off x="8455733" y="1998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Requirements: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Websites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82" name="Google Shape;182;p19"/>
          <p:cNvSpPr txBox="1"/>
          <p:nvPr>
            <p:ph idx="1" type="body"/>
          </p:nvPr>
        </p:nvSpPr>
        <p:spPr>
          <a:xfrm>
            <a:off x="1297500" y="15817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 u="sng">
                <a:latin typeface="Arial"/>
                <a:ea typeface="Arial"/>
                <a:cs typeface="Arial"/>
                <a:sym typeface="Arial"/>
                <a:hlinkClick r:id="rId3"/>
              </a:rPr>
              <a:t>http://www.caterpillar.com/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 u="sng">
                <a:latin typeface="Arial"/>
                <a:ea typeface="Arial"/>
                <a:cs typeface="Arial"/>
                <a:sym typeface="Arial"/>
                <a:hlinkClick r:id="rId4"/>
              </a:rPr>
              <a:t>https://www.komatsuamerica.com/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 u="sng">
                <a:latin typeface="Arial"/>
                <a:ea typeface="Arial"/>
                <a:cs typeface="Arial"/>
                <a:sym typeface="Arial"/>
                <a:hlinkClick r:id="rId5"/>
              </a:rPr>
              <a:t>https://www.volvoce.com/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 u="sng">
                <a:latin typeface="Arial"/>
                <a:ea typeface="Arial"/>
                <a:cs typeface="Arial"/>
                <a:sym typeface="Arial"/>
                <a:hlinkClick r:id="rId6"/>
              </a:rPr>
              <a:t>https://www.hitachicm.com/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 u="sng">
                <a:latin typeface="Arial"/>
                <a:ea typeface="Arial"/>
                <a:cs typeface="Arial"/>
                <a:sym typeface="Arial"/>
                <a:hlinkClick r:id="rId7"/>
              </a:rPr>
              <a:t>https://www.liebherr.com/en/deu/start/start-page.html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 u="sng">
                <a:latin typeface="Arial"/>
                <a:ea typeface="Arial"/>
                <a:cs typeface="Arial"/>
                <a:sym typeface="Arial"/>
                <a:hlinkClick r:id="rId8"/>
              </a:rPr>
              <a:t>http://www.sanyglobal.com/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 u="sng">
                <a:latin typeface="Arial"/>
                <a:ea typeface="Arial"/>
                <a:cs typeface="Arial"/>
                <a:sym typeface="Arial"/>
                <a:hlinkClick r:id="rId9"/>
              </a:rPr>
              <a:t>https://www.terex.com/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 u="sng">
                <a:latin typeface="Arial"/>
                <a:ea typeface="Arial"/>
                <a:cs typeface="Arial"/>
                <a:sym typeface="Arial"/>
                <a:hlinkClick r:id="rId10"/>
              </a:rPr>
              <a:t>http://www.doosaninfracore.com/en/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 u="sng">
                <a:latin typeface="Arial"/>
                <a:ea typeface="Arial"/>
                <a:cs typeface="Arial"/>
                <a:sym typeface="Arial"/>
                <a:hlinkClick r:id="rId11"/>
              </a:rPr>
              <a:t>https://www.deere.com/en/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 txBox="1"/>
          <p:nvPr>
            <p:ph idx="12" type="sldNum"/>
          </p:nvPr>
        </p:nvSpPr>
        <p:spPr>
          <a:xfrm>
            <a:off x="8439033" y="183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/>
        </p:nvSpPr>
        <p:spPr>
          <a:xfrm>
            <a:off x="1903975" y="300925"/>
            <a:ext cx="67989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Analysis Phase: 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Heavy Machinery Company Websites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1563575" y="1239025"/>
            <a:ext cx="6798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Caterpillar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Komatsu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Volvo Construction Equipment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Hitachi Construction Equipment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Liebherr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Sany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Zoomlion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Terex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Doosan Infracore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John Deere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Source: </a:t>
            </a:r>
            <a:r>
              <a:rPr lang="en" sz="11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https://constructionreviewonline.com/2017/04/topconstruction-equipment-manufacturers/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20"/>
          <p:cNvSpPr txBox="1"/>
          <p:nvPr>
            <p:ph idx="12" type="sldNum"/>
          </p:nvPr>
        </p:nvSpPr>
        <p:spPr>
          <a:xfrm>
            <a:off x="8472458" y="166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idx="12" type="sldNum"/>
          </p:nvPr>
        </p:nvSpPr>
        <p:spPr>
          <a:xfrm>
            <a:off x="8472458" y="1497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196" name="Google Shape;196;p21"/>
          <p:cNvSpPr txBox="1"/>
          <p:nvPr/>
        </p:nvSpPr>
        <p:spPr>
          <a:xfrm>
            <a:off x="6127300" y="799850"/>
            <a:ext cx="222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#1: Caterpillar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1005025" y="70800"/>
            <a:ext cx="2822400" cy="47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Identified 20 Class Objects: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Equipment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Company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Investors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Employees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Dealers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Departments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Careers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News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box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Contacts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Site map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Finances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System Admin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Stock Info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Social media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3325225" y="70800"/>
            <a:ext cx="3303900" cy="4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Identified 20 Functions: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website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equipment specifications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Compare equipment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Contact dealers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locations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&amp; apply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Schedule visits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news updates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Purchase stocks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Get email alerts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Contact shareholder services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financial information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materials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Share to social media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for parts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Listen to webcast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Read jobsite stories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Get support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Visit forums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Change search location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5585275" y="4581325"/>
            <a:ext cx="3129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https://www.caterpillar.com/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325" y="1506750"/>
            <a:ext cx="3129827" cy="2198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